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4" r:id="rId7"/>
    <p:sldId id="261" r:id="rId8"/>
    <p:sldId id="262"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009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37503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568410"/>
            <a:ext cx="7477601" cy="1666399"/>
          </a:xfrm>
          <a:prstGeom prst="rect">
            <a:avLst/>
          </a:prstGeom>
          <a:noFill/>
          <a:ln/>
        </p:spPr>
        <p:txBody>
          <a:bodyPr wrap="squar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Personal Finance Dashboard</a:t>
            </a:r>
            <a:endParaRPr lang="en-US" sz="5249" dirty="0"/>
          </a:p>
        </p:txBody>
      </p:sp>
      <p:sp>
        <p:nvSpPr>
          <p:cNvPr id="6" name="Text 2"/>
          <p:cNvSpPr/>
          <p:nvPr/>
        </p:nvSpPr>
        <p:spPr>
          <a:xfrm>
            <a:off x="833199" y="3568065"/>
            <a:ext cx="7477601"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Created an interactive Power BI dashboard to provide comprehensive insights into financial health. Utilized data acquisition and conversion techniques to transform datasets and developed visually appealing visualizations.</a:t>
            </a:r>
            <a:endParaRPr lang="en-US" sz="1750" dirty="0"/>
          </a:p>
        </p:txBody>
      </p:sp>
      <p:sp>
        <p:nvSpPr>
          <p:cNvPr id="7" name="Text 3"/>
          <p:cNvSpPr/>
          <p:nvPr/>
        </p:nvSpPr>
        <p:spPr>
          <a:xfrm>
            <a:off x="833199" y="4884182"/>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Through this dashboard, users can gain valuable insights into key financial metrics such as net worth, income, spending, and savings. The structured format for datasets ensures accurate and efficient data analysis, while visually appealing visualizations make it easy to understand and interpret the financial data.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541892" y="3034076"/>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Introduction</a:t>
            </a:r>
            <a:endParaRPr lang="en-US" sz="4374" dirty="0"/>
          </a:p>
        </p:txBody>
      </p:sp>
      <p:sp>
        <p:nvSpPr>
          <p:cNvPr id="6" name="Text 2"/>
          <p:cNvSpPr/>
          <p:nvPr/>
        </p:nvSpPr>
        <p:spPr>
          <a:xfrm>
            <a:off x="903249" y="3961861"/>
            <a:ext cx="12177131" cy="3627659"/>
          </a:xfrm>
          <a:prstGeom prst="rect">
            <a:avLst/>
          </a:prstGeom>
          <a:noFill/>
          <a:ln/>
        </p:spPr>
        <p:txBody>
          <a:bodyPr wrap="square" rtlCol="0" anchor="t"/>
          <a:lstStyle/>
          <a:p>
            <a:pPr marL="285750" indent="-285750">
              <a:buFont typeface="Arial" panose="020B0604020202020204" pitchFamily="34" charset="0"/>
              <a:buChar char="•"/>
            </a:pPr>
            <a:r>
              <a:rPr lang="en-GB" sz="2400" b="0" i="0" dirty="0">
                <a:solidFill>
                  <a:schemeClr val="bg1"/>
                </a:solidFill>
                <a:effectLst/>
                <a:latin typeface="TimesNewRomanPSMT"/>
              </a:rPr>
              <a:t>The Personal Finance Dashboard project aimed to provide individuals with a powerful tool to gain insights into their financial health. </a:t>
            </a:r>
          </a:p>
          <a:p>
            <a:pPr marL="285750" indent="-285750">
              <a:buFont typeface="Arial" panose="020B0604020202020204" pitchFamily="34" charset="0"/>
              <a:buChar char="•"/>
            </a:pPr>
            <a:r>
              <a:rPr lang="en-GB" sz="2400" b="0" i="0" dirty="0">
                <a:solidFill>
                  <a:schemeClr val="bg1"/>
                </a:solidFill>
                <a:effectLst/>
                <a:latin typeface="TimesNewRomanPSMT"/>
              </a:rPr>
              <a:t>The project involved the acquisition and conversion of sample datasets, which were transformed into an interactive dashboard using </a:t>
            </a:r>
            <a:r>
              <a:rPr lang="en-GB" sz="2400" b="1" i="0" dirty="0">
                <a:solidFill>
                  <a:schemeClr val="bg1"/>
                </a:solidFill>
                <a:effectLst/>
                <a:latin typeface="TimesNewRomanPSMT"/>
              </a:rPr>
              <a:t>Power BI</a:t>
            </a:r>
            <a:r>
              <a:rPr lang="en-GB" sz="2400" b="0" i="0" dirty="0">
                <a:solidFill>
                  <a:schemeClr val="bg1"/>
                </a:solidFill>
                <a:effectLst/>
                <a:latin typeface="TimesNewRomanPSMT"/>
              </a:rPr>
              <a:t>.</a:t>
            </a:r>
          </a:p>
          <a:p>
            <a:pPr marL="285750" indent="-285750">
              <a:buFont typeface="Arial" panose="020B0604020202020204" pitchFamily="34" charset="0"/>
              <a:buChar char="•"/>
            </a:pPr>
            <a:r>
              <a:rPr lang="en-GB" sz="2400" b="0" i="0" dirty="0">
                <a:solidFill>
                  <a:schemeClr val="bg1"/>
                </a:solidFill>
                <a:effectLst/>
                <a:latin typeface="TimesNewRomanPSMT"/>
              </a:rPr>
              <a:t>The dashboard offered comprehensive visualizations and analysis on key financial metrics, including net worth, income, spending, and savings.</a:t>
            </a:r>
            <a:r>
              <a:rPr lang="en-GB" sz="2000" dirty="0">
                <a:solidFill>
                  <a:schemeClr val="bg1"/>
                </a:solidFill>
              </a:rPr>
              <a:t> </a:t>
            </a:r>
            <a:br>
              <a:rPr lang="en-GB" sz="2000" dirty="0">
                <a:solidFill>
                  <a:schemeClr val="bg1"/>
                </a:solidFill>
              </a:rPr>
            </a:br>
            <a:endParaRPr lang="en-US" sz="20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642253" y="454787"/>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Data Acquisition and Conversion Techniques</a:t>
            </a:r>
            <a:endParaRPr lang="en-US" sz="4374" dirty="0"/>
          </a:p>
        </p:txBody>
      </p:sp>
      <p:sp>
        <p:nvSpPr>
          <p:cNvPr id="5" name="Text 2"/>
          <p:cNvSpPr/>
          <p:nvPr/>
        </p:nvSpPr>
        <p:spPr>
          <a:xfrm>
            <a:off x="798369" y="2077708"/>
            <a:ext cx="11311855"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Explore the methods used to gather financial data from various sources and how it's converted into a unified format for analysis.</a:t>
            </a:r>
          </a:p>
          <a:p>
            <a:pPr marL="0" indent="0">
              <a:lnSpc>
                <a:spcPts val="2799"/>
              </a:lnSpc>
              <a:buNone/>
            </a:pPr>
            <a:r>
              <a:rPr lang="en-US" sz="1750" dirty="0">
                <a:solidFill>
                  <a:srgbClr val="FFFFFF"/>
                </a:solidFill>
                <a:latin typeface="PT Sans" pitchFamily="34" charset="0"/>
              </a:rPr>
              <a:t>The whole of the Data is been categorized into three type of Categories,</a:t>
            </a:r>
          </a:p>
          <a:p>
            <a:pPr marL="342900" indent="-342900">
              <a:lnSpc>
                <a:spcPts val="2799"/>
              </a:lnSpc>
              <a:buFont typeface="Arial" panose="020B0604020202020204" pitchFamily="34" charset="0"/>
              <a:buChar char="•"/>
            </a:pPr>
            <a:r>
              <a:rPr lang="en-US" sz="2000" b="1" dirty="0">
                <a:solidFill>
                  <a:srgbClr val="FFFFFF"/>
                </a:solidFill>
                <a:latin typeface="PT Sans" pitchFamily="34" charset="0"/>
              </a:rPr>
              <a:t>Income</a:t>
            </a:r>
          </a:p>
          <a:p>
            <a:pPr marL="342900" indent="-342900">
              <a:lnSpc>
                <a:spcPts val="2799"/>
              </a:lnSpc>
              <a:buFont typeface="Arial" panose="020B0604020202020204" pitchFamily="34" charset="0"/>
              <a:buChar char="•"/>
            </a:pPr>
            <a:r>
              <a:rPr lang="en-US" sz="2000" b="1" dirty="0">
                <a:solidFill>
                  <a:srgbClr val="FFFFFF"/>
                </a:solidFill>
                <a:latin typeface="PT Sans" pitchFamily="34" charset="0"/>
              </a:rPr>
              <a:t>Savings</a:t>
            </a:r>
          </a:p>
          <a:p>
            <a:pPr marL="342900" indent="-342900">
              <a:lnSpc>
                <a:spcPts val="2799"/>
              </a:lnSpc>
              <a:buFont typeface="Arial" panose="020B0604020202020204" pitchFamily="34" charset="0"/>
              <a:buChar char="•"/>
            </a:pPr>
            <a:r>
              <a:rPr lang="en-US" sz="2000" b="1" dirty="0">
                <a:solidFill>
                  <a:srgbClr val="FFFFFF"/>
                </a:solidFill>
                <a:latin typeface="PT Sans" pitchFamily="34" charset="0"/>
              </a:rPr>
              <a:t>Expense</a:t>
            </a:r>
            <a:endParaRPr lang="en-US" sz="2000" b="1" dirty="0"/>
          </a:p>
        </p:txBody>
      </p:sp>
      <p:pic>
        <p:nvPicPr>
          <p:cNvPr id="8" name="Picture 7" descr="A screenshot of a computer&#10;&#10;Description automatically generated">
            <a:extLst>
              <a:ext uri="{FF2B5EF4-FFF2-40B4-BE49-F238E27FC236}">
                <a16:creationId xmlns:a16="http://schemas.microsoft.com/office/drawing/2014/main" id="{65EB1303-6033-DFD7-6B58-8E259F5DE0C8}"/>
              </a:ext>
            </a:extLst>
          </p:cNvPr>
          <p:cNvPicPr>
            <a:picLocks noChangeAspect="1"/>
          </p:cNvPicPr>
          <p:nvPr/>
        </p:nvPicPr>
        <p:blipFill>
          <a:blip r:embed="rId4"/>
          <a:stretch>
            <a:fillRect/>
          </a:stretch>
        </p:blipFill>
        <p:spPr>
          <a:xfrm>
            <a:off x="3542302" y="4480725"/>
            <a:ext cx="5823987" cy="28365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65570" y="556582"/>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Structured Format for Datasets</a:t>
            </a:r>
            <a:endParaRPr lang="en-US" sz="4374" dirty="0"/>
          </a:p>
        </p:txBody>
      </p:sp>
      <p:sp>
        <p:nvSpPr>
          <p:cNvPr id="6" name="Text 2"/>
          <p:cNvSpPr/>
          <p:nvPr/>
        </p:nvSpPr>
        <p:spPr>
          <a:xfrm>
            <a:off x="665931" y="2146507"/>
            <a:ext cx="7477601"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Explain the importance of organizing the financial data into a structured format, enabling easy interpretation and analysis.</a:t>
            </a:r>
          </a:p>
          <a:p>
            <a:pPr marL="0" indent="0">
              <a:lnSpc>
                <a:spcPts val="2799"/>
              </a:lnSpc>
              <a:buNone/>
            </a:pPr>
            <a:endParaRPr lang="en-US" sz="1750" dirty="0">
              <a:solidFill>
                <a:srgbClr val="FFFFFF"/>
              </a:solidFill>
              <a:latin typeface="PT Sans" pitchFamily="34" charset="0"/>
              <a:ea typeface="PT Sans" pitchFamily="34" charset="-122"/>
              <a:cs typeface="PT Sans" pitchFamily="34" charset="-120"/>
            </a:endParaRPr>
          </a:p>
          <a:p>
            <a:pPr marL="285750" indent="-285750">
              <a:lnSpc>
                <a:spcPts val="2799"/>
              </a:lnSpc>
              <a:buFont typeface="Arial" panose="020B0604020202020204" pitchFamily="34" charset="0"/>
              <a:buChar char="•"/>
            </a:pPr>
            <a:r>
              <a:rPr lang="en-GB" sz="1750" b="0" i="0" dirty="0">
                <a:solidFill>
                  <a:srgbClr val="D1D5DB"/>
                </a:solidFill>
                <a:effectLst/>
                <a:latin typeface="Söhne"/>
              </a:rPr>
              <a:t>This step likely involved gathering sample datasets from various sources like bank statements, income records, expense details, and savings information. These datasets were then converted into a format compatible with Power BI.</a:t>
            </a:r>
            <a:endParaRPr lang="en-US" sz="1750" b="0" i="0" dirty="0">
              <a:solidFill>
                <a:srgbClr val="FFFFFF"/>
              </a:solidFill>
              <a:effectLst/>
              <a:latin typeface="PT Sans" pitchFamily="34" charset="0"/>
            </a:endParaRPr>
          </a:p>
          <a:p>
            <a:pPr marL="285750" indent="-285750">
              <a:lnSpc>
                <a:spcPts val="2799"/>
              </a:lnSpc>
              <a:buFont typeface="Arial" panose="020B0604020202020204" pitchFamily="34" charset="0"/>
              <a:buChar char="•"/>
            </a:pPr>
            <a:r>
              <a:rPr lang="en-GB" sz="1750" b="0" i="0" dirty="0">
                <a:solidFill>
                  <a:srgbClr val="D1D5DB"/>
                </a:solidFill>
                <a:effectLst/>
                <a:latin typeface="Söhne"/>
              </a:rPr>
              <a:t>Utilizing Power BI's capabilities, the project involved designing an interactive dashboard interface. This dashboard would have included multiple visualizations, charts, and graphs to represent key financial metrics.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66201"/>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374623" y="443636"/>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Developing Visually Appealing Visualizations</a:t>
            </a:r>
            <a:endParaRPr lang="en-US" sz="4374" dirty="0"/>
          </a:p>
        </p:txBody>
      </p:sp>
      <p:sp>
        <p:nvSpPr>
          <p:cNvPr id="5" name="Text 2"/>
          <p:cNvSpPr/>
          <p:nvPr/>
        </p:nvSpPr>
        <p:spPr>
          <a:xfrm>
            <a:off x="374623" y="1879861"/>
            <a:ext cx="9933503"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Showcase the visually stunning visualizations created to effectively communicate complex financial information to users.</a:t>
            </a:r>
            <a:endParaRPr lang="en-US" sz="1750" dirty="0"/>
          </a:p>
        </p:txBody>
      </p:sp>
      <p:pic>
        <p:nvPicPr>
          <p:cNvPr id="8" name="Picture 7" descr="A screenshot of a computer&#10;&#10;Description automatically generated">
            <a:extLst>
              <a:ext uri="{FF2B5EF4-FFF2-40B4-BE49-F238E27FC236}">
                <a16:creationId xmlns:a16="http://schemas.microsoft.com/office/drawing/2014/main" id="{5A5A5CC5-521B-DC71-6747-0D6883BF8F3C}"/>
              </a:ext>
            </a:extLst>
          </p:cNvPr>
          <p:cNvPicPr>
            <a:picLocks noChangeAspect="1"/>
          </p:cNvPicPr>
          <p:nvPr/>
        </p:nvPicPr>
        <p:blipFill>
          <a:blip r:embed="rId4"/>
          <a:stretch>
            <a:fillRect/>
          </a:stretch>
        </p:blipFill>
        <p:spPr>
          <a:xfrm>
            <a:off x="2348388" y="2718615"/>
            <a:ext cx="9933503" cy="50673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0" y="66201"/>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5" name="Text 2"/>
          <p:cNvSpPr/>
          <p:nvPr/>
        </p:nvSpPr>
        <p:spPr>
          <a:xfrm>
            <a:off x="374623" y="1879861"/>
            <a:ext cx="9933503" cy="710803"/>
          </a:xfrm>
          <a:prstGeom prst="rect">
            <a:avLst/>
          </a:prstGeom>
          <a:noFill/>
          <a:ln/>
        </p:spPr>
        <p:txBody>
          <a:bodyPr wrap="square" rtlCol="0" anchor="t"/>
          <a:lstStyle/>
          <a:p>
            <a:pPr marL="0" indent="0">
              <a:lnSpc>
                <a:spcPts val="2799"/>
              </a:lnSpc>
              <a:buNone/>
            </a:pPr>
            <a:endParaRPr lang="en-US" sz="1750" dirty="0"/>
          </a:p>
        </p:txBody>
      </p:sp>
      <p:pic>
        <p:nvPicPr>
          <p:cNvPr id="7" name="Picture 6" descr="A graph with lines and numbers&#10;&#10;Description automatically generated">
            <a:extLst>
              <a:ext uri="{FF2B5EF4-FFF2-40B4-BE49-F238E27FC236}">
                <a16:creationId xmlns:a16="http://schemas.microsoft.com/office/drawing/2014/main" id="{89CFFABB-446D-DE37-FB09-28B8154A5363}"/>
              </a:ext>
            </a:extLst>
          </p:cNvPr>
          <p:cNvPicPr>
            <a:picLocks noChangeAspect="1"/>
          </p:cNvPicPr>
          <p:nvPr/>
        </p:nvPicPr>
        <p:blipFill>
          <a:blip r:embed="rId4"/>
          <a:stretch>
            <a:fillRect/>
          </a:stretch>
        </p:blipFill>
        <p:spPr>
          <a:xfrm>
            <a:off x="645668" y="439763"/>
            <a:ext cx="13192995" cy="6797378"/>
          </a:xfrm>
          <a:prstGeom prst="rect">
            <a:avLst/>
          </a:prstGeom>
        </p:spPr>
      </p:pic>
    </p:spTree>
    <p:extLst>
      <p:ext uri="{BB962C8B-B14F-4D97-AF65-F5344CB8AC3E}">
        <p14:creationId xmlns:p14="http://schemas.microsoft.com/office/powerpoint/2010/main" val="235197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8" y="333136"/>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Analyzing Key Financial Metrics</a:t>
            </a:r>
            <a:endParaRPr lang="en-US" sz="4374" dirty="0"/>
          </a:p>
        </p:txBody>
      </p:sp>
      <p:sp>
        <p:nvSpPr>
          <p:cNvPr id="6" name="Text 2"/>
          <p:cNvSpPr/>
          <p:nvPr/>
        </p:nvSpPr>
        <p:spPr>
          <a:xfrm>
            <a:off x="6364206" y="1865987"/>
            <a:ext cx="7477601" cy="710803"/>
          </a:xfrm>
          <a:prstGeom prst="rect">
            <a:avLst/>
          </a:prstGeom>
          <a:noFill/>
          <a:ln/>
        </p:spPr>
        <p:txBody>
          <a:bodyPr wrap="square" rtlCol="0" anchor="t"/>
          <a:lstStyle/>
          <a:p>
            <a:pPr marL="0" indent="0">
              <a:lnSpc>
                <a:spcPts val="2799"/>
              </a:lnSpc>
              <a:buNone/>
            </a:pPr>
            <a:r>
              <a:rPr lang="en-US" sz="2000" dirty="0">
                <a:solidFill>
                  <a:srgbClr val="FFFFFF"/>
                </a:solidFill>
                <a:latin typeface="PT Sans" pitchFamily="34" charset="0"/>
                <a:ea typeface="PT Sans" pitchFamily="34" charset="-122"/>
                <a:cs typeface="PT Sans" pitchFamily="34" charset="-120"/>
              </a:rPr>
              <a:t>Highlight the key financial metrics that are analyzed within the dashboard, such as net worth, income, spending, and savings.</a:t>
            </a:r>
          </a:p>
          <a:p>
            <a:pPr marL="0" indent="0">
              <a:lnSpc>
                <a:spcPts val="2799"/>
              </a:lnSpc>
              <a:buNone/>
            </a:pPr>
            <a:endParaRPr lang="en-US" sz="2000" dirty="0">
              <a:solidFill>
                <a:srgbClr val="FFFFFF"/>
              </a:solidFill>
              <a:latin typeface="PT Sans" pitchFamily="34" charset="0"/>
              <a:ea typeface="PT Sans" pitchFamily="34" charset="-122"/>
              <a:cs typeface="PT Sans" pitchFamily="34" charset="-120"/>
            </a:endParaRPr>
          </a:p>
          <a:p>
            <a:pPr algn="l">
              <a:buFont typeface="Arial" panose="020B0604020202020204" pitchFamily="34" charset="0"/>
              <a:buChar char="•"/>
            </a:pPr>
            <a:r>
              <a:rPr lang="en-GB" sz="2000" b="1" i="0" dirty="0">
                <a:solidFill>
                  <a:srgbClr val="D1D5DB"/>
                </a:solidFill>
                <a:effectLst/>
                <a:latin typeface="Söhne"/>
              </a:rPr>
              <a:t>Net Worth:</a:t>
            </a:r>
            <a:r>
              <a:rPr lang="en-GB" sz="2000" b="0" i="0" dirty="0">
                <a:solidFill>
                  <a:srgbClr val="D1D5DB"/>
                </a:solidFill>
                <a:effectLst/>
                <a:latin typeface="Söhne"/>
              </a:rPr>
              <a:t> Aggregated view of assets and liabilities, giving users an overview of their financial standing.</a:t>
            </a:r>
          </a:p>
          <a:p>
            <a:pPr algn="l">
              <a:buFont typeface="Arial" panose="020B0604020202020204" pitchFamily="34" charset="0"/>
              <a:buChar char="•"/>
            </a:pPr>
            <a:endParaRPr lang="en-GB" sz="2000" b="0" i="0" dirty="0">
              <a:solidFill>
                <a:srgbClr val="D1D5DB"/>
              </a:solidFill>
              <a:effectLst/>
              <a:latin typeface="Söhne"/>
            </a:endParaRPr>
          </a:p>
          <a:p>
            <a:pPr algn="l">
              <a:buFont typeface="Arial" panose="020B0604020202020204" pitchFamily="34" charset="0"/>
              <a:buChar char="•"/>
            </a:pPr>
            <a:r>
              <a:rPr lang="en-GB" sz="2000" b="1" i="0" dirty="0">
                <a:solidFill>
                  <a:srgbClr val="D1D5DB"/>
                </a:solidFill>
                <a:effectLst/>
                <a:latin typeface="Söhne"/>
              </a:rPr>
              <a:t>Income Analysis:</a:t>
            </a:r>
            <a:r>
              <a:rPr lang="en-GB" sz="2000" b="0" i="0" dirty="0">
                <a:solidFill>
                  <a:srgbClr val="D1D5DB"/>
                </a:solidFill>
                <a:effectLst/>
                <a:latin typeface="Söhne"/>
              </a:rPr>
              <a:t> Visualization of income sources, patterns, and trends over time.</a:t>
            </a:r>
          </a:p>
          <a:p>
            <a:pPr algn="l">
              <a:buFont typeface="Arial" panose="020B0604020202020204" pitchFamily="34" charset="0"/>
              <a:buChar char="•"/>
            </a:pPr>
            <a:endParaRPr lang="en-GB" sz="2000" b="0" i="0" dirty="0">
              <a:solidFill>
                <a:srgbClr val="D1D5DB"/>
              </a:solidFill>
              <a:effectLst/>
              <a:latin typeface="Söhne"/>
            </a:endParaRPr>
          </a:p>
          <a:p>
            <a:pPr algn="l">
              <a:buFont typeface="Arial" panose="020B0604020202020204" pitchFamily="34" charset="0"/>
              <a:buChar char="•"/>
            </a:pPr>
            <a:r>
              <a:rPr lang="en-GB" sz="2000" b="1" i="0" dirty="0">
                <a:solidFill>
                  <a:srgbClr val="D1D5DB"/>
                </a:solidFill>
                <a:effectLst/>
                <a:latin typeface="Söhne"/>
              </a:rPr>
              <a:t>Spending Analysis:</a:t>
            </a:r>
            <a:r>
              <a:rPr lang="en-GB" sz="2000" b="0" i="0" dirty="0">
                <a:solidFill>
                  <a:srgbClr val="D1D5DB"/>
                </a:solidFill>
                <a:effectLst/>
                <a:latin typeface="Söhne"/>
              </a:rPr>
              <a:t> Categorized breakdown of expenses, enabling users to identify where their money is being spent.</a:t>
            </a:r>
          </a:p>
          <a:p>
            <a:pPr algn="l">
              <a:buFont typeface="Arial" panose="020B0604020202020204" pitchFamily="34" charset="0"/>
              <a:buChar char="•"/>
            </a:pPr>
            <a:endParaRPr lang="en-GB" sz="2000" b="0" i="0" dirty="0">
              <a:solidFill>
                <a:srgbClr val="D1D5DB"/>
              </a:solidFill>
              <a:effectLst/>
              <a:latin typeface="Söhne"/>
            </a:endParaRPr>
          </a:p>
          <a:p>
            <a:pPr algn="l">
              <a:buFont typeface="Arial" panose="020B0604020202020204" pitchFamily="34" charset="0"/>
              <a:buChar char="•"/>
            </a:pPr>
            <a:r>
              <a:rPr lang="en-GB" sz="2000" b="1" i="0" dirty="0">
                <a:solidFill>
                  <a:srgbClr val="D1D5DB"/>
                </a:solidFill>
                <a:effectLst/>
                <a:latin typeface="Söhne"/>
              </a:rPr>
              <a:t>Savings Overview:</a:t>
            </a:r>
            <a:r>
              <a:rPr lang="en-GB" sz="2000" b="0" i="0" dirty="0">
                <a:solidFill>
                  <a:srgbClr val="D1D5DB"/>
                </a:solidFill>
                <a:effectLst/>
                <a:latin typeface="Söhne"/>
              </a:rPr>
              <a:t> Insights into savings rate, goals, and progress towards financial objectives.</a:t>
            </a:r>
          </a:p>
          <a:p>
            <a:pPr marL="0" indent="0">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10535" y="333136"/>
            <a:ext cx="7477601" cy="2083118"/>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Uncover the Secrets of Wealth: Net Worth, Income, Spending, and Savings</a:t>
            </a:r>
            <a:endParaRPr lang="en-US" sz="4374" dirty="0"/>
          </a:p>
        </p:txBody>
      </p:sp>
      <p:sp>
        <p:nvSpPr>
          <p:cNvPr id="6" name="Text 2"/>
          <p:cNvSpPr/>
          <p:nvPr/>
        </p:nvSpPr>
        <p:spPr>
          <a:xfrm>
            <a:off x="710534" y="2445227"/>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Embark on a thrilling exploration of our personal finance dashboard, where you'll unveil fascinating insights, discover trends, and unlock the power to compare income to expenses. Track your progress towards financial goals and embark on a journey towards financial freedom like never before!</a:t>
            </a:r>
            <a:endParaRPr lang="en-US" sz="1750" dirty="0"/>
          </a:p>
        </p:txBody>
      </p:sp>
      <p:pic>
        <p:nvPicPr>
          <p:cNvPr id="9" name="Picture 8" descr="A screenshot of a computer&#10;&#10;Description automatically generated">
            <a:extLst>
              <a:ext uri="{FF2B5EF4-FFF2-40B4-BE49-F238E27FC236}">
                <a16:creationId xmlns:a16="http://schemas.microsoft.com/office/drawing/2014/main" id="{897A44F9-5C2F-C5FA-273F-E49ED588A650}"/>
              </a:ext>
            </a:extLst>
          </p:cNvPr>
          <p:cNvPicPr>
            <a:picLocks noChangeAspect="1"/>
          </p:cNvPicPr>
          <p:nvPr/>
        </p:nvPicPr>
        <p:blipFill>
          <a:blip r:embed="rId5"/>
          <a:stretch>
            <a:fillRect/>
          </a:stretch>
        </p:blipFill>
        <p:spPr>
          <a:xfrm>
            <a:off x="710535" y="4322187"/>
            <a:ext cx="7835537" cy="33913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764916" y="489738"/>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Conclusion</a:t>
            </a:r>
            <a:endParaRPr lang="en-US" sz="4374" dirty="0"/>
          </a:p>
        </p:txBody>
      </p:sp>
      <p:sp>
        <p:nvSpPr>
          <p:cNvPr id="5" name="Text 2"/>
          <p:cNvSpPr/>
          <p:nvPr/>
        </p:nvSpPr>
        <p:spPr>
          <a:xfrm>
            <a:off x="1088302" y="1474043"/>
            <a:ext cx="9933503" cy="710803"/>
          </a:xfrm>
          <a:prstGeom prst="rect">
            <a:avLst/>
          </a:prstGeom>
          <a:noFill/>
          <a:ln/>
        </p:spPr>
        <p:txBody>
          <a:bodyPr wrap="square" rtlCol="0" anchor="t"/>
          <a:lstStyle/>
          <a:p>
            <a:pPr marL="0" indent="0">
              <a:lnSpc>
                <a:spcPts val="2799"/>
              </a:lnSpc>
              <a:buNone/>
            </a:pPr>
            <a:r>
              <a:rPr lang="en-GB" sz="1600" dirty="0">
                <a:solidFill>
                  <a:srgbClr val="D1D5DB"/>
                </a:solidFill>
                <a:latin typeface="Söhne"/>
              </a:rPr>
              <a:t>T</a:t>
            </a:r>
            <a:r>
              <a:rPr lang="en-GB" sz="1600" b="0" i="0" dirty="0">
                <a:solidFill>
                  <a:srgbClr val="D1D5DB"/>
                </a:solidFill>
                <a:effectLst/>
                <a:latin typeface="Söhne"/>
              </a:rPr>
              <a:t>he aim of this project seems to empower individuals by providing them with actionable insights into their financial health, facilitating better financial decision-making and planning.</a:t>
            </a:r>
            <a:endParaRPr lang="en-US" sz="1750" dirty="0"/>
          </a:p>
        </p:txBody>
      </p:sp>
      <p:pic>
        <p:nvPicPr>
          <p:cNvPr id="8" name="Picture 7" descr="A graph on a computer screen">
            <a:extLst>
              <a:ext uri="{FF2B5EF4-FFF2-40B4-BE49-F238E27FC236}">
                <a16:creationId xmlns:a16="http://schemas.microsoft.com/office/drawing/2014/main" id="{240020F8-3234-9FD9-DABA-686461645475}"/>
              </a:ext>
            </a:extLst>
          </p:cNvPr>
          <p:cNvPicPr>
            <a:picLocks noChangeAspect="1"/>
          </p:cNvPicPr>
          <p:nvPr/>
        </p:nvPicPr>
        <p:blipFill>
          <a:blip r:embed="rId4"/>
          <a:stretch>
            <a:fillRect/>
          </a:stretch>
        </p:blipFill>
        <p:spPr>
          <a:xfrm>
            <a:off x="7641662" y="3436736"/>
            <a:ext cx="6141245" cy="3361239"/>
          </a:xfrm>
          <a:prstGeom prst="rect">
            <a:avLst/>
          </a:prstGeom>
        </p:spPr>
      </p:pic>
      <p:pic>
        <p:nvPicPr>
          <p:cNvPr id="10" name="Picture 9" descr="A screen shot of a graph&#10;&#10;Description automatically generated">
            <a:extLst>
              <a:ext uri="{FF2B5EF4-FFF2-40B4-BE49-F238E27FC236}">
                <a16:creationId xmlns:a16="http://schemas.microsoft.com/office/drawing/2014/main" id="{668AC832-DE62-4942-DA78-0FC76B10C1C2}"/>
              </a:ext>
            </a:extLst>
          </p:cNvPr>
          <p:cNvPicPr>
            <a:picLocks noChangeAspect="1"/>
          </p:cNvPicPr>
          <p:nvPr/>
        </p:nvPicPr>
        <p:blipFill>
          <a:blip r:embed="rId5"/>
          <a:stretch>
            <a:fillRect/>
          </a:stretch>
        </p:blipFill>
        <p:spPr>
          <a:xfrm>
            <a:off x="642253" y="3537418"/>
            <a:ext cx="5962346" cy="315987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504</Words>
  <Application>Microsoft Office PowerPoint</Application>
  <PresentationFormat>Custom</PresentationFormat>
  <Paragraphs>43</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Nunito</vt:lpstr>
      <vt:lpstr>PT Sans</vt:lpstr>
      <vt:lpstr>Söhne</vt:lpstr>
      <vt:lpstr>TimesNewRomanPSMT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Harish Raagavendar</cp:lastModifiedBy>
  <cp:revision>2</cp:revision>
  <dcterms:created xsi:type="dcterms:W3CDTF">2024-01-03T14:43:27Z</dcterms:created>
  <dcterms:modified xsi:type="dcterms:W3CDTF">2024-01-03T15:35:42Z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2024-01-03T15:35:39Z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e4ce0022-9783-40bc-9858-ba2ac208b4c2</vt:lpwstr>
  </property>
  <property fmtid="{D5CDD505-2E9C-101B-9397-08002B2CF9AE}" pid="7" name="MSIP_Label_defa4170-0d19-0005-0004-bc88714345d2_ActionId">
    <vt:lpwstr>0962e325-568b-4feb-8cc6-dd700ca0159c</vt:lpwstr>
  </property>
  <property fmtid="{D5CDD505-2E9C-101B-9397-08002B2CF9AE}" pid="8" name="MSIP_Label_defa4170-0d19-0005-0004-bc88714345d2_ContentBits">
    <vt:lpwstr>0</vt:lpwstr>
  </property>
</Properties>
</file>